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269" r:id="rId3"/>
    <p:sldId id="270" r:id="rId4"/>
    <p:sldId id="271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7" r:id="rId15"/>
    <p:sldId id="274" r:id="rId16"/>
    <p:sldId id="275" r:id="rId17"/>
    <p:sldId id="276" r:id="rId18"/>
    <p:sldId id="264" r:id="rId19"/>
    <p:sldId id="265" r:id="rId20"/>
    <p:sldId id="268" r:id="rId21"/>
    <p:sldId id="297" r:id="rId22"/>
    <p:sldId id="298" r:id="rId23"/>
    <p:sldId id="277" r:id="rId24"/>
    <p:sldId id="278" r:id="rId25"/>
    <p:sldId id="281" r:id="rId26"/>
    <p:sldId id="295" r:id="rId27"/>
    <p:sldId id="296" r:id="rId28"/>
    <p:sldId id="279" r:id="rId29"/>
    <p:sldId id="280" r:id="rId30"/>
    <p:sldId id="286" r:id="rId31"/>
    <p:sldId id="288" r:id="rId32"/>
    <p:sldId id="289" r:id="rId33"/>
    <p:sldId id="290" r:id="rId34"/>
    <p:sldId id="291" r:id="rId35"/>
    <p:sldId id="292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88372" autoAdjust="0"/>
  </p:normalViewPr>
  <p:slideViewPr>
    <p:cSldViewPr>
      <p:cViewPr varScale="1"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4C2AE-7E34-4E7E-B9D5-4DD752617837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4913-A6AD-4BFA-8D4D-FF188335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1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Validated crypto algorithms:</a:t>
            </a:r>
          </a:p>
          <a:p>
            <a:r>
              <a:rPr lang="en-US" dirty="0" smtClean="0"/>
              <a:t>http://csrc.nist.gov/groups/STM/cmvp/documents/140-1/140val-all.htm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4913-A6AD-4BFA-8D4D-FF188335CA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4913-A6AD-4BFA-8D4D-FF188335CA9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4913-A6AD-4BFA-8D4D-FF188335CA9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A23968-A4D5-4096-8F15-4D6DA624C9A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92E60A-3A09-4468-8480-4A15FC55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00" b="1" i="1" dirty="0" smtClean="0"/>
              <a:t>Web </a:t>
            </a:r>
            <a:r>
              <a:rPr lang="en-US" sz="4900" b="1" i="1" dirty="0" smtClean="0"/>
              <a:t>Application </a:t>
            </a:r>
            <a:br>
              <a:rPr lang="en-US" sz="4900" b="1" i="1" dirty="0" smtClean="0"/>
            </a:br>
            <a:r>
              <a:rPr lang="en-US" sz="4900" b="1" i="1" dirty="0" smtClean="0"/>
              <a:t>Secure </a:t>
            </a:r>
            <a:r>
              <a:rPr lang="en-US" sz="4900" b="1" i="1" dirty="0" smtClean="0"/>
              <a:t>Coding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assume that user input is hostile</a:t>
            </a:r>
          </a:p>
          <a:p>
            <a:r>
              <a:rPr lang="en-US" dirty="0" smtClean="0"/>
              <a:t>use a safe API whenever possible</a:t>
            </a:r>
          </a:p>
          <a:p>
            <a:r>
              <a:rPr lang="en-US" dirty="0" smtClean="0"/>
              <a:t>if not possible, use a parameterized interface</a:t>
            </a:r>
          </a:p>
          <a:p>
            <a:r>
              <a:rPr lang="en-US" dirty="0" smtClean="0"/>
              <a:t>if not possible, canonicalize and validate user input</a:t>
            </a:r>
          </a:p>
          <a:p>
            <a:pPr lvl="1"/>
            <a:r>
              <a:rPr lang="en-US" dirty="0" smtClean="0"/>
              <a:t>canonicalization (aka c14n) – process of for converting data into a standard/normal representation/encoding</a:t>
            </a:r>
          </a:p>
          <a:p>
            <a:pPr lvl="1"/>
            <a:r>
              <a:rPr lang="en-US" dirty="0" smtClean="0"/>
              <a:t>validation – use white list validation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A1: Injection -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378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“SELECT * FROM users WHERE </a:t>
            </a:r>
            <a:r>
              <a:rPr lang="en-US" dirty="0" err="1"/>
              <a:t>U</a:t>
            </a:r>
            <a:r>
              <a:rPr lang="en-US" dirty="0" err="1" smtClean="0"/>
              <a:t>serID</a:t>
            </a:r>
            <a:r>
              <a:rPr lang="en-US" dirty="0" smtClean="0"/>
              <a:t> </a:t>
            </a:r>
            <a:r>
              <a:rPr lang="en-US" dirty="0"/>
              <a:t>= ‘” + </a:t>
            </a:r>
            <a:r>
              <a:rPr lang="en-US" dirty="0" err="1"/>
              <a:t>userFromSite</a:t>
            </a:r>
            <a:r>
              <a:rPr lang="en-US" dirty="0"/>
              <a:t> + “’”</a:t>
            </a:r>
          </a:p>
          <a:p>
            <a:pPr lvl="2"/>
            <a:r>
              <a:rPr lang="en-US" dirty="0"/>
              <a:t>if </a:t>
            </a:r>
            <a:r>
              <a:rPr lang="en-US" dirty="0" err="1"/>
              <a:t>userFromSite</a:t>
            </a:r>
            <a:r>
              <a:rPr lang="en-US" dirty="0"/>
              <a:t> is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’ OR ‘1’ = ‘1</a:t>
            </a:r>
          </a:p>
          <a:p>
            <a:pPr marL="777240" lvl="2" indent="0">
              <a:buNone/>
            </a:pPr>
            <a:r>
              <a:rPr lang="en-US" dirty="0"/>
              <a:t>SELECT * FROM users WHERE </a:t>
            </a:r>
            <a:r>
              <a:rPr lang="en-US" dirty="0" err="1"/>
              <a:t>UserID</a:t>
            </a:r>
            <a:r>
              <a:rPr lang="en-US" dirty="0"/>
              <a:t> = ‘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’ OR ‘1’ = ‘1</a:t>
            </a:r>
            <a:r>
              <a:rPr lang="en-US" dirty="0"/>
              <a:t>’”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err="1"/>
              <a:t>userFromSite</a:t>
            </a:r>
            <a:r>
              <a:rPr lang="en-US" dirty="0"/>
              <a:t> is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’; DROP TABLE users;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--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622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“move file1.txt “ + </a:t>
            </a:r>
            <a:r>
              <a:rPr lang="en-US" dirty="0" err="1" smtClean="0"/>
              <a:t>fileNameFromUser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fileNameFromUser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file2.txt &amp; delete c:\*.* \quiet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OS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933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SQL Injection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58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/>
              <a:t>and session management are often not implemented </a:t>
            </a:r>
            <a:r>
              <a:rPr lang="en-US" dirty="0" smtClean="0"/>
              <a:t>correctly</a:t>
            </a:r>
          </a:p>
          <a:p>
            <a:r>
              <a:rPr lang="en-US" dirty="0" smtClean="0"/>
              <a:t>allows </a:t>
            </a:r>
            <a:r>
              <a:rPr lang="en-US" dirty="0"/>
              <a:t>attackers to compromise passwords, keys, session </a:t>
            </a:r>
            <a:r>
              <a:rPr lang="en-US" dirty="0" smtClean="0"/>
              <a:t>tokens to </a:t>
            </a:r>
            <a:r>
              <a:rPr lang="en-US" dirty="0"/>
              <a:t>assume other users’ </a:t>
            </a:r>
            <a:r>
              <a:rPr lang="en-US" dirty="0" smtClean="0"/>
              <a:t>identities</a:t>
            </a:r>
          </a:p>
          <a:p>
            <a:endParaRPr lang="en-US" dirty="0"/>
          </a:p>
          <a:p>
            <a:r>
              <a:rPr lang="en-US" dirty="0" smtClean="0"/>
              <a:t>external travel site example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A2: Broken </a:t>
            </a:r>
            <a:r>
              <a:rPr lang="en-US" dirty="0"/>
              <a:t>Authentication and Sessions</a:t>
            </a:r>
          </a:p>
        </p:txBody>
      </p:sp>
    </p:spTree>
    <p:extLst>
      <p:ext uri="{BB962C8B-B14F-4D97-AF65-F5344CB8AC3E}">
        <p14:creationId xmlns:p14="http://schemas.microsoft.com/office/powerpoint/2010/main" val="359314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</a:t>
            </a:r>
            <a:r>
              <a:rPr lang="en-US" dirty="0"/>
              <a:t>or improperly implemented Authentication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username/password transmitted in plain text</a:t>
            </a:r>
          </a:p>
          <a:p>
            <a:pPr lvl="1"/>
            <a:r>
              <a:rPr lang="en-US" dirty="0" smtClean="0"/>
              <a:t>not restricting URL access</a:t>
            </a:r>
          </a:p>
          <a:p>
            <a:pPr lvl="1"/>
            <a:r>
              <a:rPr lang="en-US" dirty="0" smtClean="0"/>
              <a:t>creating your own, incorrectly implemented schema</a:t>
            </a:r>
            <a:endParaRPr lang="en-US" dirty="0"/>
          </a:p>
          <a:p>
            <a:r>
              <a:rPr lang="en-US" dirty="0" smtClean="0"/>
              <a:t>Cross-Site </a:t>
            </a:r>
            <a:r>
              <a:rPr lang="en-US" dirty="0"/>
              <a:t>Request Forgery (CSRF</a:t>
            </a:r>
            <a:r>
              <a:rPr lang="en-US" dirty="0" smtClean="0"/>
              <a:t>) (A8)</a:t>
            </a:r>
            <a:endParaRPr lang="en-US" dirty="0"/>
          </a:p>
          <a:p>
            <a:r>
              <a:rPr lang="en-US" dirty="0" smtClean="0"/>
              <a:t>Session Hijacking</a:t>
            </a:r>
          </a:p>
          <a:p>
            <a:pPr lvl="1"/>
            <a:r>
              <a:rPr lang="en-US" dirty="0" smtClean="0"/>
              <a:t>stealing session cookie</a:t>
            </a:r>
            <a:endParaRPr lang="en-US" dirty="0"/>
          </a:p>
          <a:p>
            <a:r>
              <a:rPr lang="en-US" dirty="0" smtClean="0"/>
              <a:t>Session Fixation</a:t>
            </a:r>
          </a:p>
          <a:p>
            <a:pPr lvl="1"/>
            <a:r>
              <a:rPr lang="en-US" dirty="0" smtClean="0"/>
              <a:t>getting someone to authenticate into an SID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A2: Broken </a:t>
            </a:r>
            <a:r>
              <a:rPr lang="en-US" dirty="0"/>
              <a:t>Authentication and </a:t>
            </a:r>
            <a:r>
              <a:rPr lang="en-US" dirty="0" smtClean="0"/>
              <a:t>Sessions – Avenues of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73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Session </a:t>
            </a:r>
            <a:r>
              <a:rPr lang="en-US" dirty="0"/>
              <a:t>ids and user passwords need to be stored and transported </a:t>
            </a:r>
            <a:r>
              <a:rPr lang="en-US" dirty="0" smtClean="0"/>
              <a:t>securely</a:t>
            </a:r>
            <a:endParaRPr lang="en-US" dirty="0"/>
          </a:p>
          <a:p>
            <a:r>
              <a:rPr lang="en-US" dirty="0" smtClean="0"/>
              <a:t>Session </a:t>
            </a:r>
            <a:r>
              <a:rPr lang="en-US" dirty="0"/>
              <a:t>ids should expire at the end of the session and a new session id should be generated at the beginning of each </a:t>
            </a:r>
            <a:r>
              <a:rPr lang="en-US" dirty="0" smtClean="0"/>
              <a:t>session (</a:t>
            </a:r>
            <a:r>
              <a:rPr lang="en-US" dirty="0" err="1" smtClean="0"/>
              <a:t>.Net</a:t>
            </a:r>
            <a:r>
              <a:rPr lang="en-US" dirty="0" smtClean="0"/>
              <a:t> reuses Session Ids)</a:t>
            </a:r>
            <a:endParaRPr lang="en-US" dirty="0"/>
          </a:p>
          <a:p>
            <a:r>
              <a:rPr lang="en-US" dirty="0"/>
              <a:t>Avoid using session ids in a URL if possible</a:t>
            </a:r>
          </a:p>
          <a:p>
            <a:r>
              <a:rPr lang="en-US" dirty="0" smtClean="0"/>
              <a:t>SSL </a:t>
            </a:r>
            <a:r>
              <a:rPr lang="en-US" dirty="0" smtClean="0"/>
              <a:t>should </a:t>
            </a:r>
            <a:r>
              <a:rPr lang="en-US" dirty="0"/>
              <a:t>be used to transport user passwords and session </a:t>
            </a:r>
            <a:r>
              <a:rPr lang="en-US" dirty="0" smtClean="0"/>
              <a:t>ids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passing a user password, the client should use SSL to send a non-hashed password to the server. The server should then hash the password and compare it to </a:t>
            </a:r>
            <a:r>
              <a:rPr lang="en-US" dirty="0" smtClean="0"/>
              <a:t>the stored </a:t>
            </a:r>
            <a:r>
              <a:rPr lang="en-US" dirty="0"/>
              <a:t>hashed </a:t>
            </a:r>
            <a:r>
              <a:rPr lang="en-US" dirty="0" smtClean="0"/>
              <a:t>password</a:t>
            </a:r>
            <a:endParaRPr lang="en-US" dirty="0"/>
          </a:p>
          <a:p>
            <a:r>
              <a:rPr lang="en-US" dirty="0" smtClean="0"/>
              <a:t>Always </a:t>
            </a:r>
            <a:r>
              <a:rPr lang="en-US" dirty="0"/>
              <a:t>use existing encryption and hashing routines. Never write your own.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A2: </a:t>
            </a:r>
            <a:r>
              <a:rPr lang="en-US" dirty="0"/>
              <a:t>Broken Authentication and Sessions – </a:t>
            </a:r>
            <a:r>
              <a:rPr lang="en-US" dirty="0" smtClean="0"/>
              <a:t>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785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credentials securely</a:t>
            </a:r>
          </a:p>
          <a:p>
            <a:pPr lvl="1"/>
            <a:r>
              <a:rPr lang="en-US" dirty="0" smtClean="0"/>
              <a:t>usernames and passwords – do NOT store in clear text</a:t>
            </a:r>
          </a:p>
          <a:p>
            <a:pPr lvl="1"/>
            <a:r>
              <a:rPr lang="en-US" dirty="0" smtClean="0"/>
              <a:t>connection strings</a:t>
            </a:r>
          </a:p>
          <a:p>
            <a:r>
              <a:rPr lang="en-US" dirty="0" smtClean="0"/>
              <a:t>allow user to log out</a:t>
            </a:r>
          </a:p>
          <a:p>
            <a:r>
              <a:rPr lang="en-US" dirty="0" smtClean="0"/>
              <a:t>force session timeout</a:t>
            </a:r>
          </a:p>
          <a:p>
            <a:r>
              <a:rPr lang="en-US" dirty="0" smtClean="0"/>
              <a:t>force reauthentication before allowing a sensitive operation</a:t>
            </a:r>
          </a:p>
          <a:p>
            <a:r>
              <a:rPr lang="en-US" dirty="0" smtClean="0"/>
              <a:t>prevent caching of sensitive areas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A2: </a:t>
            </a:r>
            <a:r>
              <a:rPr lang="en-US" dirty="0"/>
              <a:t>Broken Authentication and Sessions – </a:t>
            </a:r>
            <a:r>
              <a:rPr lang="en-US" dirty="0" smtClean="0"/>
              <a:t>Mitigation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39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en-US" dirty="0"/>
              <a:t>takes untrusted data and sends it to a web browser without proper validation and </a:t>
            </a:r>
            <a:r>
              <a:rPr lang="en-US" dirty="0" smtClean="0"/>
              <a:t>escaping</a:t>
            </a:r>
          </a:p>
          <a:p>
            <a:r>
              <a:rPr lang="en-US" dirty="0" smtClean="0"/>
              <a:t>XSS </a:t>
            </a:r>
            <a:r>
              <a:rPr lang="en-US" dirty="0"/>
              <a:t>allows attackers to execute scripts </a:t>
            </a:r>
            <a:r>
              <a:rPr lang="en-US" dirty="0" smtClean="0"/>
              <a:t>in the </a:t>
            </a:r>
            <a:r>
              <a:rPr lang="en-US" dirty="0"/>
              <a:t>victim’s browser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hijack user sessions, deface web sites, or redirect the user to malicious </a:t>
            </a:r>
            <a:r>
              <a:rPr lang="en-US" dirty="0" smtClean="0"/>
              <a:t>sites</a:t>
            </a:r>
          </a:p>
          <a:p>
            <a:r>
              <a:rPr lang="en-US" dirty="0" smtClean="0"/>
              <a:t>“Good morning George”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A3: </a:t>
            </a:r>
            <a:r>
              <a:rPr lang="en-US" dirty="0"/>
              <a:t>XSS (Cross-Site Scripting)</a:t>
            </a:r>
          </a:p>
        </p:txBody>
      </p:sp>
    </p:spTree>
    <p:extLst>
      <p:ext uri="{BB962C8B-B14F-4D97-AF65-F5344CB8AC3E}">
        <p14:creationId xmlns:p14="http://schemas.microsoft.com/office/powerpoint/2010/main" val="30209276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the following to all input, even if it’s coming from the </a:t>
            </a:r>
            <a:r>
              <a:rPr lang="en-US" dirty="0" smtClean="0"/>
              <a:t>DB, </a:t>
            </a:r>
            <a:r>
              <a:rPr lang="en-US" dirty="0" smtClean="0"/>
              <a:t>which you trust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 c14n</a:t>
            </a:r>
          </a:p>
          <a:p>
            <a:r>
              <a:rPr lang="en-US" dirty="0" smtClean="0"/>
              <a:t>validate input w/ a </a:t>
            </a:r>
            <a:r>
              <a:rPr lang="en-US" b="1" dirty="0" smtClean="0"/>
              <a:t>white</a:t>
            </a:r>
            <a:r>
              <a:rPr lang="en-US" dirty="0" smtClean="0"/>
              <a:t> list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encode output (HTTP or URL)</a:t>
            </a:r>
          </a:p>
          <a:p>
            <a:endParaRPr lang="en-US" dirty="0"/>
          </a:p>
          <a:p>
            <a:r>
              <a:rPr lang="en-US" dirty="0" smtClean="0"/>
              <a:t>do NOT use </a:t>
            </a:r>
            <a:r>
              <a:rPr lang="en-US" dirty="0" err="1" smtClean="0"/>
              <a:t>HttpUtility.HtmlEncode</a:t>
            </a:r>
            <a:endParaRPr lang="en-US" dirty="0" smtClean="0"/>
          </a:p>
          <a:p>
            <a:r>
              <a:rPr lang="en-US" dirty="0" smtClean="0"/>
              <a:t>can use </a:t>
            </a:r>
            <a:r>
              <a:rPr lang="en-US" dirty="0" err="1"/>
              <a:t>AntiXSS</a:t>
            </a:r>
            <a:r>
              <a:rPr lang="en-US" dirty="0"/>
              <a:t>/Web Protection </a:t>
            </a:r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setup once in </a:t>
            </a:r>
            <a:r>
              <a:rPr lang="en-US" dirty="0" err="1" smtClean="0"/>
              <a:t>web.config</a:t>
            </a:r>
            <a:r>
              <a:rPr lang="en-US" dirty="0" smtClean="0"/>
              <a:t>, then everything is encoded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A3: XSS -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011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not try any of the techniques discussed in this presentation on a system you do not own.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It is illegal and you will get caught.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154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&lt;SCRIPT&gt;alert(‘Hello’);&lt;/SCRIPT&gt;</a:t>
            </a:r>
          </a:p>
          <a:p>
            <a:r>
              <a:rPr lang="en-US" dirty="0" smtClean="0"/>
              <a:t>&lt;SCRIPT&gt;alert(</a:t>
            </a:r>
            <a:r>
              <a:rPr lang="en-US" dirty="0" err="1" smtClean="0"/>
              <a:t>document.cookie</a:t>
            </a:r>
            <a:r>
              <a:rPr lang="en-US" dirty="0" smtClean="0"/>
              <a:t>);&lt;/SCRIPT&gt;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XSS with 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914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XSS/Session Hijacking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exploder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24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Login Link Hijacking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WizzardAspNet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78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</a:t>
            </a:r>
            <a:r>
              <a:rPr lang="en-US" dirty="0"/>
              <a:t>exposes a reference to an internal implementation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without </a:t>
            </a:r>
            <a:r>
              <a:rPr lang="en-US" dirty="0"/>
              <a:t>an access </a:t>
            </a:r>
            <a:r>
              <a:rPr lang="en-US" dirty="0" smtClean="0"/>
              <a:t>control check </a:t>
            </a:r>
            <a:r>
              <a:rPr lang="en-US" dirty="0"/>
              <a:t>or other protection, attackers can manipulate these references to access unauthorized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  <a:r>
              <a:rPr lang="en-US" i="1" dirty="0" smtClean="0"/>
              <a:t>http</a:t>
            </a:r>
            <a:r>
              <a:rPr lang="en-US" i="1" dirty="0"/>
              <a:t>://</a:t>
            </a:r>
            <a:r>
              <a:rPr lang="en-US" i="1" dirty="0" smtClean="0"/>
              <a:t>myserver2.com/scripts/results.jsp?</a:t>
            </a:r>
            <a:r>
              <a:rPr lang="en-US" b="1" i="1" dirty="0" smtClean="0"/>
              <a:t>docid=25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A4: </a:t>
            </a:r>
            <a:r>
              <a:rPr lang="en-US" dirty="0"/>
              <a:t>Insecure Direct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27308588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recognize:</a:t>
            </a:r>
          </a:p>
          <a:p>
            <a:pPr lvl="1"/>
            <a:r>
              <a:rPr lang="en-US" dirty="0" smtClean="0"/>
              <a:t>do not use DB keys to reference your data</a:t>
            </a:r>
          </a:p>
          <a:p>
            <a:pPr lvl="1"/>
            <a:r>
              <a:rPr lang="en-US" dirty="0" smtClean="0"/>
              <a:t>examples: dropdown key/value, </a:t>
            </a:r>
            <a:r>
              <a:rPr lang="en-US" dirty="0" err="1" smtClean="0"/>
              <a:t>GridView</a:t>
            </a:r>
            <a:r>
              <a:rPr lang="en-US" dirty="0" smtClean="0"/>
              <a:t>/Repeater</a:t>
            </a:r>
          </a:p>
          <a:p>
            <a:pPr lvl="1"/>
            <a:r>
              <a:rPr lang="en-US" dirty="0" smtClean="0"/>
              <a:t>do not use hidden fields</a:t>
            </a:r>
          </a:p>
          <a:p>
            <a:r>
              <a:rPr lang="en-US" dirty="0" smtClean="0"/>
              <a:t>obfuscate references – use an index or a map</a:t>
            </a:r>
          </a:p>
          <a:p>
            <a:r>
              <a:rPr lang="en-US" dirty="0" smtClean="0"/>
              <a:t>revalidate permissions</a:t>
            </a:r>
          </a:p>
          <a:p>
            <a:r>
              <a:rPr lang="en-US" dirty="0" smtClean="0"/>
              <a:t>validate against a good list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A4: </a:t>
            </a:r>
            <a:r>
              <a:rPr lang="en-US" dirty="0"/>
              <a:t>Insecure Direct Object </a:t>
            </a:r>
            <a:r>
              <a:rPr lang="en-US" dirty="0" smtClean="0"/>
              <a:t>References -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734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secure configuration </a:t>
            </a:r>
            <a:r>
              <a:rPr lang="en-US" dirty="0" smtClean="0"/>
              <a:t>needs to be defined </a:t>
            </a:r>
            <a:r>
              <a:rPr lang="en-US" dirty="0"/>
              <a:t>and deployed for the application, frameworks, application server, web server, database server, and </a:t>
            </a:r>
            <a:r>
              <a:rPr lang="en-US" dirty="0" smtClean="0"/>
              <a:t>platform</a:t>
            </a:r>
          </a:p>
          <a:p>
            <a:r>
              <a:rPr lang="en-US" dirty="0"/>
              <a:t>a</a:t>
            </a:r>
            <a:r>
              <a:rPr lang="en-US" dirty="0" smtClean="0"/>
              <a:t>ll of these </a:t>
            </a:r>
            <a:r>
              <a:rPr lang="en-US" dirty="0"/>
              <a:t>settings should be defined, implemented, and maintained as many are not shipped with secure </a:t>
            </a:r>
            <a:r>
              <a:rPr lang="en-US" dirty="0" smtClean="0"/>
              <a:t>defaults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includes keeping all software up to date, including all </a:t>
            </a:r>
            <a:r>
              <a:rPr lang="en-US" dirty="0" smtClean="0"/>
              <a:t>code libraries </a:t>
            </a:r>
            <a:r>
              <a:rPr lang="en-US" dirty="0"/>
              <a:t>used by the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A5: Security Misconfiguration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161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Sensitive data can be stolen from many places</a:t>
            </a:r>
          </a:p>
          <a:p>
            <a:pPr lvl="1"/>
            <a:r>
              <a:rPr lang="en-US" dirty="0" smtClean="0"/>
              <a:t>data at rest</a:t>
            </a:r>
          </a:p>
          <a:p>
            <a:pPr lvl="1"/>
            <a:r>
              <a:rPr lang="en-US" dirty="0" smtClean="0"/>
              <a:t>data in transit</a:t>
            </a:r>
          </a:p>
          <a:p>
            <a:pPr lvl="1"/>
            <a:r>
              <a:rPr lang="en-US" dirty="0" smtClean="0"/>
              <a:t>customers browsers</a:t>
            </a:r>
          </a:p>
          <a:p>
            <a:pPr lvl="1"/>
            <a:r>
              <a:rPr lang="en-US" dirty="0" smtClean="0"/>
              <a:t>backups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do not collect/store sensitive data if possible</a:t>
            </a:r>
          </a:p>
          <a:p>
            <a:pPr lvl="1"/>
            <a:r>
              <a:rPr lang="en-US" dirty="0" smtClean="0"/>
              <a:t>encrypt sensitive data at rest but also in transit</a:t>
            </a:r>
          </a:p>
          <a:p>
            <a:pPr lvl="1"/>
            <a:r>
              <a:rPr lang="en-US" dirty="0" smtClean="0"/>
              <a:t>use strong and proven encryption algorithms</a:t>
            </a:r>
          </a:p>
          <a:p>
            <a:pPr lvl="1"/>
            <a:r>
              <a:rPr lang="en-US" dirty="0" smtClean="0"/>
              <a:t>use proper password hashing</a:t>
            </a:r>
          </a:p>
          <a:p>
            <a:pPr lvl="1"/>
            <a:r>
              <a:rPr lang="en-US" dirty="0" smtClean="0"/>
              <a:t>disable autocomplete of sensitive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A6: Sensitive Data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97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Anyone on the network can send a request to your application</a:t>
            </a:r>
          </a:p>
          <a:p>
            <a:r>
              <a:rPr lang="en-US" dirty="0" smtClean="0"/>
              <a:t>Changing a URL or replaying a request can access methods you thought “private”</a:t>
            </a:r>
          </a:p>
          <a:p>
            <a:endParaRPr lang="en-US" dirty="0" smtClean="0"/>
          </a:p>
          <a:p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every function exposed to the outside needs to authenticate</a:t>
            </a:r>
          </a:p>
          <a:p>
            <a:pPr lvl="1"/>
            <a:r>
              <a:rPr lang="en-US" dirty="0" smtClean="0"/>
              <a:t>deny access by default, only allow if all conditions are met</a:t>
            </a:r>
          </a:p>
          <a:p>
            <a:pPr lvl="1"/>
            <a:r>
              <a:rPr lang="en-US" dirty="0" smtClean="0"/>
              <a:t>log invalid request attempts &amp; actually review these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A7: Missing Function Level Access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983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logged-on </a:t>
            </a:r>
            <a:r>
              <a:rPr lang="en-US" dirty="0"/>
              <a:t>victim’s browser </a:t>
            </a:r>
            <a:r>
              <a:rPr lang="en-US" dirty="0" smtClean="0"/>
              <a:t>sends </a:t>
            </a:r>
            <a:r>
              <a:rPr lang="en-US" dirty="0"/>
              <a:t>a forged HTTP </a:t>
            </a:r>
            <a:r>
              <a:rPr lang="en-US" dirty="0" smtClean="0"/>
              <a:t>request </a:t>
            </a:r>
            <a:r>
              <a:rPr lang="en-US" dirty="0"/>
              <a:t>to a vulnerable web </a:t>
            </a:r>
            <a:r>
              <a:rPr lang="en-US" dirty="0" smtClean="0"/>
              <a:t>application</a:t>
            </a:r>
          </a:p>
          <a:p>
            <a:r>
              <a:rPr lang="en-US" dirty="0" smtClean="0"/>
              <a:t>the attackers forces </a:t>
            </a:r>
            <a:r>
              <a:rPr lang="en-US" dirty="0"/>
              <a:t>the victim’s browser to generate requests </a:t>
            </a:r>
            <a:r>
              <a:rPr lang="en-US" dirty="0" smtClean="0"/>
              <a:t>which the </a:t>
            </a:r>
            <a:r>
              <a:rPr lang="en-US" dirty="0"/>
              <a:t>vulnerable application thinks are legitimate </a:t>
            </a:r>
            <a:r>
              <a:rPr lang="en-US" dirty="0" smtClean="0"/>
              <a:t>requests from </a:t>
            </a:r>
            <a:r>
              <a:rPr lang="en-US" dirty="0"/>
              <a:t>the </a:t>
            </a:r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A8: </a:t>
            </a:r>
            <a:r>
              <a:rPr lang="en-US" dirty="0"/>
              <a:t>Cross Site Request Forgery (CSRF)</a:t>
            </a:r>
          </a:p>
        </p:txBody>
      </p:sp>
    </p:spTree>
    <p:extLst>
      <p:ext uri="{BB962C8B-B14F-4D97-AF65-F5344CB8AC3E}">
        <p14:creationId xmlns:p14="http://schemas.microsoft.com/office/powerpoint/2010/main" val="14061299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CSRF token (random, hard to guess)</a:t>
            </a:r>
          </a:p>
          <a:p>
            <a:r>
              <a:rPr lang="en-US" dirty="0" smtClean="0"/>
              <a:t>use it when sending data down</a:t>
            </a:r>
          </a:p>
          <a:p>
            <a:r>
              <a:rPr lang="en-US" dirty="0" smtClean="0"/>
              <a:t>verify when data comes back</a:t>
            </a:r>
          </a:p>
          <a:p>
            <a:r>
              <a:rPr lang="en-US" dirty="0" smtClean="0"/>
              <a:t>regenerate the token for a new page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 smtClean="0"/>
              <a:t>CSRFGuard</a:t>
            </a:r>
            <a:r>
              <a:rPr lang="en-US" dirty="0" smtClean="0"/>
              <a:t> or </a:t>
            </a:r>
            <a:r>
              <a:rPr lang="en-US" dirty="0" smtClean="0"/>
              <a:t>@</a:t>
            </a:r>
            <a:r>
              <a:rPr lang="en-US" dirty="0" err="1"/>
              <a:t>Html.AntiForgeryToken</a:t>
            </a:r>
            <a:r>
              <a:rPr lang="en-US" dirty="0" smtClean="0"/>
              <a:t>()</a:t>
            </a:r>
          </a:p>
          <a:p>
            <a:r>
              <a:rPr lang="en-US" dirty="0"/>
              <a:t>[</a:t>
            </a:r>
            <a:r>
              <a:rPr lang="en-US" dirty="0" err="1"/>
              <a:t>ValidateAntiForgeryToken</a:t>
            </a:r>
            <a:r>
              <a:rPr lang="en-US" dirty="0"/>
              <a:t>]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A8: </a:t>
            </a:r>
            <a:r>
              <a:rPr lang="en-US" dirty="0"/>
              <a:t>Cross Site Request Forgery (CSRF</a:t>
            </a:r>
            <a:r>
              <a:rPr lang="en-US" dirty="0" smtClean="0"/>
              <a:t>) -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774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133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flaws are discovered every day in all sorts of components</a:t>
            </a:r>
          </a:p>
          <a:p>
            <a:pPr lvl="1"/>
            <a:r>
              <a:rPr lang="en-US" dirty="0" smtClean="0"/>
              <a:t>.NET flaw (html encoding)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 smtClean="0"/>
              <a:t>using code  you didn’t write whenever possible</a:t>
            </a:r>
            <a:endParaRPr lang="en-US" dirty="0" smtClean="0"/>
          </a:p>
          <a:p>
            <a:r>
              <a:rPr lang="en-US" dirty="0" smtClean="0"/>
              <a:t>if you have to</a:t>
            </a:r>
          </a:p>
          <a:p>
            <a:pPr lvl="1"/>
            <a:r>
              <a:rPr lang="en-US" dirty="0" smtClean="0"/>
              <a:t>identify all components and their versions; keep your ears open</a:t>
            </a:r>
          </a:p>
          <a:p>
            <a:pPr lvl="1"/>
            <a:r>
              <a:rPr lang="en-US" dirty="0" smtClean="0"/>
              <a:t>consider adding </a:t>
            </a:r>
            <a:r>
              <a:rPr lang="en-US" dirty="0" smtClean="0"/>
              <a:t>wrappers </a:t>
            </a:r>
            <a:r>
              <a:rPr lang="en-US" dirty="0" smtClean="0"/>
              <a:t>around external </a:t>
            </a:r>
            <a:r>
              <a:rPr lang="en-US" dirty="0" smtClean="0"/>
              <a:t>components (security &amp; design reasons)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A9: Using Components with Known Vulnerabilities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09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applications frequently redirect and forward users to other pages and websites, and use untrusted data to determine the destination </a:t>
            </a:r>
            <a:r>
              <a:rPr lang="en-US" dirty="0" smtClean="0"/>
              <a:t>pages</a:t>
            </a:r>
          </a:p>
          <a:p>
            <a:r>
              <a:rPr lang="en-US" dirty="0" smtClean="0"/>
              <a:t>Without </a:t>
            </a:r>
            <a:r>
              <a:rPr lang="en-US" dirty="0"/>
              <a:t>proper </a:t>
            </a:r>
            <a:r>
              <a:rPr lang="en-US" dirty="0" smtClean="0"/>
              <a:t>validation, attackers </a:t>
            </a:r>
            <a:r>
              <a:rPr lang="en-US" dirty="0"/>
              <a:t>can redirect victims to phishing or malware sites, or use forwards to access unauthorized </a:t>
            </a:r>
            <a:r>
              <a:rPr lang="en-US" dirty="0" smtClean="0"/>
              <a:t>pages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A10: </a:t>
            </a:r>
            <a:r>
              <a:rPr lang="en-US" dirty="0"/>
              <a:t>Unvalidated Redirects and Forwards</a:t>
            </a:r>
          </a:p>
        </p:txBody>
      </p:sp>
    </p:spTree>
    <p:extLst>
      <p:ext uri="{BB962C8B-B14F-4D97-AF65-F5344CB8AC3E}">
        <p14:creationId xmlns:p14="http://schemas.microsoft.com/office/powerpoint/2010/main" val="14404443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</a:t>
            </a:r>
            <a:r>
              <a:rPr lang="en-US" dirty="0"/>
              <a:t>perform redirects or forwards using client-side scripts based on DOM data, since the data is outside the control of the server and cannot be </a:t>
            </a:r>
            <a:r>
              <a:rPr lang="en-US" dirty="0" smtClean="0"/>
              <a:t>trusted</a:t>
            </a:r>
            <a:endParaRPr lang="en-US" dirty="0"/>
          </a:p>
          <a:p>
            <a:r>
              <a:rPr lang="en-US" dirty="0" smtClean="0"/>
              <a:t>don’t </a:t>
            </a:r>
            <a:r>
              <a:rPr lang="en-US" dirty="0"/>
              <a:t>use redirects and </a:t>
            </a:r>
            <a:r>
              <a:rPr lang="en-US" dirty="0" smtClean="0"/>
              <a:t>forwards</a:t>
            </a:r>
          </a:p>
          <a:p>
            <a:r>
              <a:rPr lang="en-US" dirty="0" smtClean="0"/>
              <a:t>use </a:t>
            </a:r>
            <a:r>
              <a:rPr lang="en-US" dirty="0"/>
              <a:t>direct links in the page, </a:t>
            </a:r>
            <a:r>
              <a:rPr lang="en-US" dirty="0" smtClean="0"/>
              <a:t>instead</a:t>
            </a:r>
            <a:endParaRPr lang="en-US" dirty="0"/>
          </a:p>
          <a:p>
            <a:r>
              <a:rPr lang="en-US" dirty="0" smtClean="0"/>
              <a:t>if you have to forward, don’t </a:t>
            </a:r>
            <a:r>
              <a:rPr lang="en-US" dirty="0"/>
              <a:t>use user-submitted data in determining the </a:t>
            </a:r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A10: </a:t>
            </a:r>
            <a:r>
              <a:rPr lang="en-US" dirty="0" err="1"/>
              <a:t>Unvalidated</a:t>
            </a:r>
            <a:r>
              <a:rPr lang="en-US" dirty="0"/>
              <a:t> Redirects and </a:t>
            </a:r>
            <a:r>
              <a:rPr lang="en-US" dirty="0" smtClean="0"/>
              <a:t>Forwards -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860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pplications </a:t>
            </a:r>
            <a:r>
              <a:rPr lang="en-US" dirty="0"/>
              <a:t>can unintentionally leak information about their configuration, internal workings, or violate privacy through a variety of application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Leakage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29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a generic message to the user</a:t>
            </a:r>
          </a:p>
          <a:p>
            <a:r>
              <a:rPr lang="en-US" dirty="0" smtClean="0"/>
              <a:t>log necessary details, with the exception of sensitive data</a:t>
            </a:r>
          </a:p>
          <a:p>
            <a:r>
              <a:rPr lang="en-US" dirty="0" smtClean="0"/>
              <a:t>ensure that log access is restricted</a:t>
            </a:r>
          </a:p>
          <a:p>
            <a:r>
              <a:rPr lang="en-US" dirty="0" smtClean="0"/>
              <a:t>use custom errors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Leakage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619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least privilege principle</a:t>
            </a:r>
          </a:p>
          <a:p>
            <a:r>
              <a:rPr lang="en-US" dirty="0" smtClean="0"/>
              <a:t>consider having multiple accounts</a:t>
            </a:r>
          </a:p>
          <a:p>
            <a:pPr lvl="1"/>
            <a:r>
              <a:rPr lang="en-US" dirty="0" smtClean="0"/>
              <a:t>user and admin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read only, R/W, admin read only, admin R/W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985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94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Leakage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762999" cy="174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050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Attack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943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449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Theft – Log in User 1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472440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5667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use the internet?</a:t>
            </a:r>
          </a:p>
          <a:p>
            <a:r>
              <a:rPr lang="en-US" dirty="0" smtClean="0"/>
              <a:t>visit forums?</a:t>
            </a:r>
          </a:p>
          <a:p>
            <a:r>
              <a:rPr lang="en-US" dirty="0" smtClean="0"/>
              <a:t>use multiple tabs in your browser?</a:t>
            </a:r>
          </a:p>
          <a:p>
            <a:r>
              <a:rPr lang="en-US" dirty="0" smtClean="0"/>
              <a:t>use online banking?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577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Session Theft – Obtain Session ID from User 2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4495800" cy="21185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1524000"/>
            <a:ext cx="7543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alert(</a:t>
            </a:r>
            <a:r>
              <a:rPr lang="en-US" sz="2600" dirty="0" err="1" smtClean="0"/>
              <a:t>document.cookie</a:t>
            </a:r>
            <a:r>
              <a:rPr lang="en-US" sz="2600" dirty="0" smtClean="0"/>
              <a:t> );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88431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Theft – Impersonate User 2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090115"/>
            <a:ext cx="5029200" cy="17154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09600" y="1524000"/>
            <a:ext cx="7543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/>
              <a:t>document.cookie</a:t>
            </a:r>
            <a:r>
              <a:rPr lang="en-US" sz="2600" dirty="0"/>
              <a:t> = 'PHPSESSID=s8o5mc8cpbupjpdqn53jjl4d62;path=/';</a:t>
            </a:r>
          </a:p>
        </p:txBody>
      </p:sp>
    </p:spTree>
    <p:extLst>
      <p:ext uri="{BB962C8B-B14F-4D97-AF65-F5344CB8AC3E}">
        <p14:creationId xmlns:p14="http://schemas.microsoft.com/office/powerpoint/2010/main" val="26908557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</a:t>
            </a:r>
            <a:r>
              <a:rPr lang="en-US" dirty="0" smtClean="0"/>
              <a:t>://www.XXXXX.com/</a:t>
            </a:r>
            <a:r>
              <a:rPr lang="en-US" b="1" dirty="0" smtClean="0"/>
              <a:t>read_book.php?book_id=1&amp;chapt_id=1</a:t>
            </a:r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://www.XXXXX.com/</a:t>
            </a:r>
            <a:r>
              <a:rPr lang="en-US" b="1" dirty="0" smtClean="0"/>
              <a:t>deletebook.php?bid=5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and Insecure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343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http://www.XXXXX.com/</a:t>
            </a:r>
            <a:r>
              <a:rPr lang="en-US" b="1" dirty="0" smtClean="0"/>
              <a:t>deletebook.php?bid=5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http://www.XXXXX.com/</a:t>
            </a:r>
            <a:r>
              <a:rPr lang="en-US" b="1" dirty="0"/>
              <a:t>deletebook.php</a:t>
            </a:r>
            <a:r>
              <a:rPr lang="en-US" b="1" dirty="0" smtClean="0"/>
              <a:t>?</a:t>
            </a:r>
            <a:r>
              <a:rPr lang="en-US" b="1" dirty="0"/>
              <a:t> bid=5 OR 1=1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92510"/>
            <a:ext cx="28670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5557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Mvc</a:t>
            </a:r>
            <a:r>
              <a:rPr lang="en-US" dirty="0" smtClean="0"/>
              <a:t>-WebApi-</a:t>
            </a:r>
            <a:r>
              <a:rPr lang="en-US" dirty="0" err="1" smtClean="0"/>
              <a:t>FileService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30661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FileController.cs</a:t>
            </a:r>
            <a:endParaRPr lang="en-US" dirty="0" smtClean="0"/>
          </a:p>
          <a:p>
            <a:pPr lvl="1"/>
            <a:r>
              <a:rPr lang="en-US" dirty="0" smtClean="0"/>
              <a:t>cookie handling</a:t>
            </a:r>
          </a:p>
          <a:p>
            <a:r>
              <a:rPr lang="en-US" dirty="0" err="1" smtClean="0"/>
              <a:t>Session.cs</a:t>
            </a:r>
            <a:endParaRPr lang="en-US" dirty="0" smtClean="0"/>
          </a:p>
          <a:p>
            <a:pPr lvl="1"/>
            <a:r>
              <a:rPr lang="en-US" dirty="0" smtClean="0"/>
              <a:t>session handling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437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logged into your bank</a:t>
            </a:r>
          </a:p>
          <a:p>
            <a:r>
              <a:rPr lang="en-US" dirty="0" smtClean="0"/>
              <a:t>in a separate tab you visit a forum (or a webpage)</a:t>
            </a:r>
          </a:p>
          <a:p>
            <a:r>
              <a:rPr lang="en-US" dirty="0" smtClean="0"/>
              <a:t>in the forum/page someone placed a JS code that executes and transfers money out of your account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706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very unsafe forum site or an evil page</a:t>
            </a:r>
          </a:p>
          <a:p>
            <a:pPr lvl="1"/>
            <a:r>
              <a:rPr lang="en-US" dirty="0" smtClean="0"/>
              <a:t>allows you to upload the script</a:t>
            </a:r>
          </a:p>
          <a:p>
            <a:r>
              <a:rPr lang="en-US" dirty="0" smtClean="0"/>
              <a:t>slightly unsafe bank site</a:t>
            </a:r>
          </a:p>
          <a:p>
            <a:pPr lvl="1"/>
            <a:r>
              <a:rPr lang="en-US" dirty="0" smtClean="0"/>
              <a:t>allows the script to execute.. but there may not be much the bank can do 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specific to a bank</a:t>
            </a:r>
          </a:p>
          <a:p>
            <a:pPr lvl="1"/>
            <a:r>
              <a:rPr lang="en-US" dirty="0" smtClean="0"/>
              <a:t>which bank?</a:t>
            </a:r>
          </a:p>
          <a:p>
            <a:pPr lvl="2"/>
            <a:r>
              <a:rPr lang="en-US" dirty="0" smtClean="0"/>
              <a:t>Bank Of America</a:t>
            </a:r>
          </a:p>
          <a:p>
            <a:pPr lvl="2"/>
            <a:r>
              <a:rPr lang="en-US" dirty="0" smtClean="0"/>
              <a:t>Chase</a:t>
            </a:r>
          </a:p>
          <a:p>
            <a:pPr lvl="2"/>
            <a:r>
              <a:rPr lang="en-US" dirty="0" smtClean="0"/>
              <a:t>Key Bank</a:t>
            </a:r>
          </a:p>
          <a:p>
            <a:pPr lvl="2"/>
            <a:r>
              <a:rPr lang="en-US" dirty="0" smtClean="0"/>
              <a:t>HSBC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272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eb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pplication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ecurity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roject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www.owasp.org</a:t>
            </a:r>
          </a:p>
          <a:p>
            <a:r>
              <a:rPr lang="en-US" dirty="0" smtClean="0"/>
              <a:t>OWASP </a:t>
            </a:r>
            <a:r>
              <a:rPr lang="en-US" dirty="0"/>
              <a:t>is a </a:t>
            </a:r>
            <a:r>
              <a:rPr lang="en-US" dirty="0" smtClean="0"/>
              <a:t>not-for-profit </a:t>
            </a:r>
            <a:r>
              <a:rPr lang="en-US" dirty="0"/>
              <a:t>worldwide </a:t>
            </a:r>
            <a:r>
              <a:rPr lang="en-US" dirty="0" smtClean="0"/>
              <a:t>charitable organization </a:t>
            </a:r>
            <a:r>
              <a:rPr lang="en-US" dirty="0"/>
              <a:t>focused on improving the security of application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OWASP Top 10</a:t>
            </a:r>
          </a:p>
          <a:p>
            <a:r>
              <a:rPr lang="en-US" dirty="0" smtClean="0"/>
              <a:t>“The </a:t>
            </a:r>
            <a:r>
              <a:rPr lang="en-US" dirty="0"/>
              <a:t>OWASP Top Ten provides a powerful awareness document for web application security. The OWASP Top Ten represents a broad consensus about what the most critical web application security flaws are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3362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A1</a:t>
            </a:r>
            <a:r>
              <a:rPr lang="en-US" dirty="0"/>
              <a:t>: </a:t>
            </a:r>
            <a:r>
              <a:rPr lang="en-US" dirty="0" smtClean="0"/>
              <a:t>Injection (A1)</a:t>
            </a:r>
            <a:endParaRPr lang="en-US" dirty="0"/>
          </a:p>
          <a:p>
            <a:r>
              <a:rPr lang="en-US" dirty="0" smtClean="0"/>
              <a:t>A2</a:t>
            </a:r>
            <a:r>
              <a:rPr lang="en-US" dirty="0"/>
              <a:t>: Broken Authentication and Session </a:t>
            </a:r>
            <a:r>
              <a:rPr lang="en-US" dirty="0" smtClean="0"/>
              <a:t>Management (A3)</a:t>
            </a:r>
            <a:endParaRPr lang="en-US" dirty="0"/>
          </a:p>
          <a:p>
            <a:r>
              <a:rPr lang="en-US" dirty="0" smtClean="0"/>
              <a:t>A3</a:t>
            </a:r>
            <a:r>
              <a:rPr lang="en-US" dirty="0"/>
              <a:t>: Cross-Site Scripting (XSS) </a:t>
            </a:r>
            <a:r>
              <a:rPr lang="en-US" dirty="0" smtClean="0"/>
              <a:t>(A2)</a:t>
            </a:r>
          </a:p>
          <a:p>
            <a:r>
              <a:rPr lang="en-US" dirty="0" smtClean="0"/>
              <a:t>A4</a:t>
            </a:r>
            <a:r>
              <a:rPr lang="en-US" dirty="0"/>
              <a:t>: Insecure Direct Object </a:t>
            </a:r>
            <a:r>
              <a:rPr lang="en-US" dirty="0" smtClean="0"/>
              <a:t>References (A4)</a:t>
            </a:r>
            <a:endParaRPr lang="en-US" dirty="0"/>
          </a:p>
          <a:p>
            <a:r>
              <a:rPr lang="en-US" dirty="0" smtClean="0"/>
              <a:t>A5</a:t>
            </a:r>
            <a:r>
              <a:rPr lang="en-US" dirty="0"/>
              <a:t>: Security Misconfiguration (A6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A6</a:t>
            </a:r>
            <a:r>
              <a:rPr lang="en-US" dirty="0"/>
              <a:t>: </a:t>
            </a:r>
            <a:r>
              <a:rPr lang="en-US" dirty="0" smtClean="0"/>
              <a:t>Sensitive Data Exposure (A9 renamed)</a:t>
            </a:r>
          </a:p>
          <a:p>
            <a:r>
              <a:rPr lang="en-US" dirty="0" smtClean="0"/>
              <a:t>A7: Missing Function Level Access Control (A8 renamed)</a:t>
            </a:r>
          </a:p>
          <a:p>
            <a:r>
              <a:rPr lang="en-US" dirty="0" smtClean="0"/>
              <a:t>A8: Cross-Site </a:t>
            </a:r>
            <a:r>
              <a:rPr lang="en-US" dirty="0"/>
              <a:t>Request Forgery (CSRF</a:t>
            </a:r>
            <a:r>
              <a:rPr lang="en-US" dirty="0" smtClean="0"/>
              <a:t>)(A5)</a:t>
            </a:r>
          </a:p>
          <a:p>
            <a:r>
              <a:rPr lang="en-US" dirty="0" smtClean="0"/>
              <a:t>A9: Using Components with Known Vulnerabilities (new)</a:t>
            </a:r>
            <a:endParaRPr lang="en-US" dirty="0"/>
          </a:p>
          <a:p>
            <a:r>
              <a:rPr lang="en-US" dirty="0" smtClean="0"/>
              <a:t>A10</a:t>
            </a:r>
            <a:r>
              <a:rPr lang="en-US" dirty="0"/>
              <a:t>: </a:t>
            </a:r>
            <a:r>
              <a:rPr lang="en-US" dirty="0" err="1"/>
              <a:t>Unvalidated</a:t>
            </a:r>
            <a:r>
              <a:rPr lang="en-US" dirty="0"/>
              <a:t> Redirects and Forwards </a:t>
            </a:r>
            <a:r>
              <a:rPr lang="en-US" dirty="0" smtClean="0"/>
              <a:t> (A10)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OWASP Top 10 for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4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untrusted </a:t>
            </a:r>
            <a:r>
              <a:rPr lang="en-US" dirty="0"/>
              <a:t>data is sent to an interpreter as part of a command or </a:t>
            </a:r>
            <a:r>
              <a:rPr lang="en-US" dirty="0" smtClean="0"/>
              <a:t>query</a:t>
            </a:r>
          </a:p>
          <a:p>
            <a:r>
              <a:rPr lang="en-US" dirty="0" smtClean="0"/>
              <a:t>hostile </a:t>
            </a:r>
            <a:r>
              <a:rPr lang="en-US" dirty="0"/>
              <a:t>data can trick </a:t>
            </a:r>
            <a:r>
              <a:rPr lang="en-US" dirty="0" smtClean="0"/>
              <a:t>the interpreter </a:t>
            </a:r>
            <a:r>
              <a:rPr lang="en-US" dirty="0"/>
              <a:t>into executing unintended commands or accessing unauthorized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many types: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OS</a:t>
            </a:r>
          </a:p>
          <a:p>
            <a:pPr lvl="1"/>
            <a:r>
              <a:rPr lang="en-US" dirty="0" smtClean="0"/>
              <a:t>scripting languages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dirty="0" err="1" smtClean="0"/>
              <a:t>XPath</a:t>
            </a:r>
            <a:endParaRPr lang="en-US" dirty="0" smtClean="0"/>
          </a:p>
          <a:p>
            <a:pPr lvl="1"/>
            <a:r>
              <a:rPr lang="en-US" dirty="0" smtClean="0"/>
              <a:t>SMTP</a:t>
            </a:r>
          </a:p>
          <a:p>
            <a:pPr lvl="1"/>
            <a:r>
              <a:rPr lang="en-US" dirty="0" smtClean="0"/>
              <a:t>LDAP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A1: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724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319</TotalTime>
  <Words>1500</Words>
  <Application>Microsoft Office PowerPoint</Application>
  <PresentationFormat>On-screen Show (4:3)</PresentationFormat>
  <Paragraphs>233</Paragraphs>
  <Slides>45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Paper</vt:lpstr>
      <vt:lpstr>Web Application  Secure Coding</vt:lpstr>
      <vt:lpstr>Warning</vt:lpstr>
      <vt:lpstr>Why do I care?</vt:lpstr>
      <vt:lpstr>Why do I care?</vt:lpstr>
      <vt:lpstr>A quick example</vt:lpstr>
      <vt:lpstr>How?</vt:lpstr>
      <vt:lpstr>OWASP</vt:lpstr>
      <vt:lpstr>OWASP Top 10 for 2013</vt:lpstr>
      <vt:lpstr>A1: Injection</vt:lpstr>
      <vt:lpstr>A1: Injection - Mitigation</vt:lpstr>
      <vt:lpstr>SQL Injection</vt:lpstr>
      <vt:lpstr>OS Injection</vt:lpstr>
      <vt:lpstr>SQL Injection Example</vt:lpstr>
      <vt:lpstr>A2: Broken Authentication and Sessions</vt:lpstr>
      <vt:lpstr>A2: Broken Authentication and Sessions – Avenues of attack</vt:lpstr>
      <vt:lpstr>A2: Broken Authentication and Sessions – Mitigation</vt:lpstr>
      <vt:lpstr>A2: Broken Authentication and Sessions – Mitigation continued</vt:lpstr>
      <vt:lpstr>A3: XSS (Cross-Site Scripting)</vt:lpstr>
      <vt:lpstr>A3: XSS - Mitigation</vt:lpstr>
      <vt:lpstr>XSS with JS</vt:lpstr>
      <vt:lpstr>XSS/Session Hijacking Example</vt:lpstr>
      <vt:lpstr>Login Link Hijacking Example</vt:lpstr>
      <vt:lpstr>A4: Insecure Direct Object References</vt:lpstr>
      <vt:lpstr>A4: Insecure Direct Object References - Mitigation</vt:lpstr>
      <vt:lpstr>A5: Security Misconfiguration</vt:lpstr>
      <vt:lpstr>A6: Sensitive Data Exposure</vt:lpstr>
      <vt:lpstr>A7: Missing Function Level Access Control</vt:lpstr>
      <vt:lpstr>A8: Cross Site Request Forgery (CSRF)</vt:lpstr>
      <vt:lpstr>A8: Cross Site Request Forgery (CSRF) - Mitigation</vt:lpstr>
      <vt:lpstr>A9: Using Components with Known Vulnerabilities</vt:lpstr>
      <vt:lpstr>A10: Unvalidated Redirects and Forwards</vt:lpstr>
      <vt:lpstr>A10: Unvalidated Redirects and Forwards - Mitigation</vt:lpstr>
      <vt:lpstr>Error Leakage</vt:lpstr>
      <vt:lpstr>Error Leakage Mitigation</vt:lpstr>
      <vt:lpstr>DB Access</vt:lpstr>
      <vt:lpstr>Case Study</vt:lpstr>
      <vt:lpstr>Error Leakage</vt:lpstr>
      <vt:lpstr>XSS Attack</vt:lpstr>
      <vt:lpstr>Session Theft – Log in User 1</vt:lpstr>
      <vt:lpstr>Session Theft – Obtain Session ID from User 2</vt:lpstr>
      <vt:lpstr>Session Theft – Impersonate User 2</vt:lpstr>
      <vt:lpstr>Direct and Insecure Reference</vt:lpstr>
      <vt:lpstr>SQL Injection</vt:lpstr>
      <vt:lpstr>Case Study</vt:lpstr>
      <vt:lpstr>Files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</dc:title>
  <dc:creator>doomHmmr</dc:creator>
  <cp:lastModifiedBy>Dusan Palider</cp:lastModifiedBy>
  <cp:revision>122</cp:revision>
  <dcterms:created xsi:type="dcterms:W3CDTF">2010-11-14T22:01:35Z</dcterms:created>
  <dcterms:modified xsi:type="dcterms:W3CDTF">2015-04-05T14:08:37Z</dcterms:modified>
</cp:coreProperties>
</file>